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60" r:id="rId3"/>
    <p:sldId id="261" r:id="rId4"/>
  </p:sldIdLst>
  <p:sldSz cx="12192000" cy="6858000"/>
  <p:notesSz cx="6881813" cy="100028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FBF"/>
    <a:srgbClr val="144270"/>
    <a:srgbClr val="54C1B7"/>
    <a:srgbClr val="F7B140"/>
    <a:srgbClr val="7695B9"/>
    <a:srgbClr val="15416F"/>
    <a:srgbClr val="E21F41"/>
    <a:srgbClr val="E21D4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10EACC-D8F4-4F10-B484-132E96F10295}" v="88" dt="2022-04-05T10:34:40.6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8" autoAdjust="0"/>
    <p:restoredTop sz="94694"/>
  </p:normalViewPr>
  <p:slideViewPr>
    <p:cSldViewPr snapToGrid="0" snapToObjects="1">
      <p:cViewPr>
        <p:scale>
          <a:sx n="91" d="100"/>
          <a:sy n="91" d="100"/>
        </p:scale>
        <p:origin x="-12" y="-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DE6EB414-15FD-48C2-80DC-8829D5A411FB}" type="datetimeFigureOut">
              <a:rPr lang="ca-ES" smtClean="0"/>
              <a:t>18/2/2026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42913" y="1250950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182" y="4813866"/>
            <a:ext cx="5505450" cy="393861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EE617642-19A1-4EF2-8937-2FCF84149836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7649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617642-19A1-4EF2-8937-2FCF84149836}" type="slidenum">
              <a:rPr lang="ca-ES" smtClean="0"/>
              <a:t>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15166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D724E3-FBF3-3245-98F6-D40FD6B8B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33328A-43EB-ED4F-A8D6-045A2DDCB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0CEA81-6ADF-2342-8FAC-42782A429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46F56E-B85F-6C41-830B-01591B410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B65B4A-ABCD-F544-9483-6199EEE6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222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CD8930-BC2A-2149-A807-DA5C9539E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9E3EC3B-2A9F-1C4B-99D4-77188451F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009C8A-92CB-EA44-B7D3-9AC1BF54F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878D95-A5ED-0742-AA2F-453D3A482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79672E-AB49-FB44-8614-23D9BBAC4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581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1A27B3-73D9-CB40-AF07-BC19AC66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AB1E9C-65DF-244F-BA14-0A6269FC0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45EA1A-6FF9-3B49-A1E3-8A23D2492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4F159C-5D6D-124A-AF78-A98735460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565D0C-87DB-5247-8875-A9443A124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70D96-801C-094E-9701-7D817922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24CE21-FC35-3F4F-93E8-3ED1590F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F6DC69-FFE0-DA4A-8F62-C92CB139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B3B89A-2A0D-3646-9D6E-76115539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C926D5-3CAC-BA45-8432-06A90DE5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793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1C8B8A-D81F-964A-B22B-AED9887B5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58DAEE-47D0-5044-886B-DA4D38066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B4B2AE-CB83-E749-89CE-E6235AFA9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1735A2-6F37-5F4A-B61B-7DF9F50CC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DDA9EF-02ED-1947-9D19-DC052ED68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003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C4194-82DE-9949-B733-A08FCA688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89369A-C743-5647-A682-8E9350EE6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86BFA2-4A72-F743-A9CE-B803B41B7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368DAB-8939-5547-A547-7AB18C899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14BECD-FCCA-594D-909B-BBA0ED43A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9249E4-349D-5E40-8A13-20F0C1C3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301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7D794F-B29F-8D40-927B-BAC7E3B02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D47E7D-F04C-6A4C-884E-8921F783E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7A417B-D6DB-4147-B7BF-7E6FB2F8C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EB29B0D-7321-FC47-BB5B-2F7DFEA01B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53C295E-A9BA-504C-9855-59584EFF26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1CDB6CD-D5D2-934A-8EBB-C0EDE5E5E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40332C6-6C07-784C-9215-23D0F6A5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E3BB5CD-B307-A346-BAB7-43AE3C0EB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452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90E488-4698-A345-A7CE-60B3C7C8E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63B1ED-5BAE-5D40-887F-995930028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FB72F6B-23CD-0547-8AB1-8ECED06A9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70E1564-286A-EA43-A2F3-F6940BF33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957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171086E-3D49-8F44-8BEA-96DD76C0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33907AB-0693-284B-BC0A-D33A3BCFA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C3D50AB-1EC0-DE48-9B54-A4298F011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9568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01DF4-9941-544E-88D4-88B0BE760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A16E80-14C3-6540-94E6-B592E7CF1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D0614AE-B5F4-1140-95D5-8175618EB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F3D718-E60C-7C4A-991C-E2C472DBA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4CD750-E66D-314D-8E09-2F0018ACE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F16908-87A7-1549-8FA4-0877574C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584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679E40-442B-B748-807C-F5BF07EE4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578E5A3-778C-B142-A067-46685049E6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2AD31B-E781-3944-9D82-3B48A28FD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E8842F-EE23-AA40-83DB-FE6F523E1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D04316-5F7B-7A4A-8D43-9809B0330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0AA146-B4F2-4C4B-B59C-E34DD7DAB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53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DDA3F1-B67F-3843-8B2A-2C4B8E617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9CB9B2-DE83-E440-B3E4-4F22F7C67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4F3A86-1359-3A4F-B6F6-F3E99D4D86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A921D-7775-BA4A-9D33-0DCDF48E28F5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2F6F32-8A85-FE47-AA7D-4F34055437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D0C4E5-EB2D-A047-9663-0DA99C5E51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CC445-06C8-6D4E-84FB-25BC12E1A33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69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D2C62EFA-6055-990E-E4A9-DBDBCE7487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6901" b="6261"/>
          <a:stretch/>
        </p:blipFill>
        <p:spPr>
          <a:xfrm>
            <a:off x="4089112" y="-924674"/>
            <a:ext cx="8802967" cy="8291245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3D17F01F-9F3F-2943-AE62-06B7CDAB5F76}"/>
              </a:ext>
            </a:extLst>
          </p:cNvPr>
          <p:cNvSpPr txBox="1">
            <a:spLocks/>
          </p:cNvSpPr>
          <p:nvPr/>
        </p:nvSpPr>
        <p:spPr>
          <a:xfrm>
            <a:off x="160678" y="244783"/>
            <a:ext cx="9634892" cy="4439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600" b="1" dirty="0">
                <a:solidFill>
                  <a:srgbClr val="144270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</a:rPr>
              <a:t>MENÚ MENJADOR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129630E-7F20-6941-B9DF-C36331C20CD5}"/>
              </a:ext>
            </a:extLst>
          </p:cNvPr>
          <p:cNvSpPr txBox="1">
            <a:spLocks/>
          </p:cNvSpPr>
          <p:nvPr/>
        </p:nvSpPr>
        <p:spPr>
          <a:xfrm>
            <a:off x="160678" y="477628"/>
            <a:ext cx="2869039" cy="5989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100" dirty="0" smtClean="0">
                <a:solidFill>
                  <a:srgbClr val="F7B14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MARÇ</a:t>
            </a:r>
            <a:r>
              <a:rPr lang="es-ES" sz="3100" dirty="0" smtClean="0">
                <a:solidFill>
                  <a:srgbClr val="F7B14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s-ES" sz="3100" dirty="0" smtClean="0">
                <a:solidFill>
                  <a:srgbClr val="F7B14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2026</a:t>
            </a:r>
            <a:endParaRPr lang="es-ES" sz="3100" dirty="0">
              <a:solidFill>
                <a:srgbClr val="F7B14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911600B2-3E98-3745-91DF-303EFB1B2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665324"/>
              </p:ext>
            </p:extLst>
          </p:nvPr>
        </p:nvGraphicFramePr>
        <p:xfrm>
          <a:off x="255639" y="1041618"/>
          <a:ext cx="11625644" cy="492480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4232">
                  <a:extLst>
                    <a:ext uri="{9D8B030D-6E8A-4147-A177-3AD203B41FA5}">
                      <a16:colId xmlns:a16="http://schemas.microsoft.com/office/drawing/2014/main" val="3573711770"/>
                    </a:ext>
                  </a:extLst>
                </a:gridCol>
                <a:gridCol w="2006207">
                  <a:extLst>
                    <a:ext uri="{9D8B030D-6E8A-4147-A177-3AD203B41FA5}">
                      <a16:colId xmlns:a16="http://schemas.microsoft.com/office/drawing/2014/main" val="232374016"/>
                    </a:ext>
                  </a:extLst>
                </a:gridCol>
                <a:gridCol w="2338808">
                  <a:extLst>
                    <a:ext uri="{9D8B030D-6E8A-4147-A177-3AD203B41FA5}">
                      <a16:colId xmlns:a16="http://schemas.microsoft.com/office/drawing/2014/main" val="1014486065"/>
                    </a:ext>
                  </a:extLst>
                </a:gridCol>
                <a:gridCol w="2066189">
                  <a:extLst>
                    <a:ext uri="{9D8B030D-6E8A-4147-A177-3AD203B41FA5}">
                      <a16:colId xmlns:a16="http://schemas.microsoft.com/office/drawing/2014/main" val="360354226"/>
                    </a:ext>
                  </a:extLst>
                </a:gridCol>
                <a:gridCol w="2137929">
                  <a:extLst>
                    <a:ext uri="{9D8B030D-6E8A-4147-A177-3AD203B41FA5}">
                      <a16:colId xmlns:a16="http://schemas.microsoft.com/office/drawing/2014/main" val="4175142413"/>
                    </a:ext>
                  </a:extLst>
                </a:gridCol>
                <a:gridCol w="2152279">
                  <a:extLst>
                    <a:ext uri="{9D8B030D-6E8A-4147-A177-3AD203B41FA5}">
                      <a16:colId xmlns:a16="http://schemas.microsoft.com/office/drawing/2014/main" val="2470160979"/>
                    </a:ext>
                  </a:extLst>
                </a:gridCol>
              </a:tblGrid>
              <a:tr h="539914">
                <a:tc>
                  <a:txBody>
                    <a:bodyPr/>
                    <a:lstStyle/>
                    <a:p>
                      <a:pPr algn="ctr"/>
                      <a:endParaRPr lang="es-ES" sz="700" b="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700" b="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algn="ctr"/>
                      <a:r>
                        <a:rPr lang="es-ES" b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DILLUNS</a:t>
                      </a: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DIMARTS</a:t>
                      </a: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DIMECRES</a:t>
                      </a: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DIJOUS</a:t>
                      </a: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DIVENDRES</a:t>
                      </a: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617038"/>
                  </a:ext>
                </a:extLst>
              </a:tr>
              <a:tr h="1096222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es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1100" baseline="0" dirty="0" smtClean="0">
                          <a:solidFill>
                            <a:schemeClr val="bg1"/>
                          </a:solidFill>
                        </a:rPr>
                        <a:t>2 </a:t>
                      </a:r>
                      <a:r>
                        <a:rPr lang="es-ES" sz="1100" dirty="0" smtClean="0">
                          <a:solidFill>
                            <a:schemeClr val="bg1"/>
                          </a:solidFill>
                        </a:rPr>
                        <a:t>AL 6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Espaguetis amb salsa de bolets  Croquetes de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carn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d’olla amb amanida                                             Poma</a:t>
                      </a: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Mongeta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blanca amb patata                            Truita francesa amb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formatge i tomàquet amanit                                                      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Plàtan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Crema de verdures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Pollastre a la planxa amb saltejat de bolets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Mandarines</a:t>
                      </a:r>
                      <a:endParaRPr lang="ca-ES" sz="1050" b="0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50" b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Arròs amb tomàquet                            Lluç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arrebossat amb enciam             Kiwi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Sopa de lletres                                               Llom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al forn amb ceba i pastanaga 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48627761"/>
                  </a:ext>
                </a:extLst>
              </a:tr>
              <a:tr h="1096222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</a:rPr>
                        <a:t>DEL </a:t>
                      </a:r>
                      <a:r>
                        <a:rPr lang="es-ES" sz="1100" dirty="0" smtClean="0">
                          <a:solidFill>
                            <a:schemeClr val="bg1"/>
                          </a:solidFill>
                        </a:rPr>
                        <a:t>9 </a:t>
                      </a:r>
                      <a:r>
                        <a:rPr lang="es-ES" sz="1100" dirty="0">
                          <a:solidFill>
                            <a:schemeClr val="bg1"/>
                          </a:solidFill>
                        </a:rPr>
                        <a:t>AL </a:t>
                      </a:r>
                      <a:r>
                        <a:rPr lang="es-ES" sz="110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err="1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Tortellini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 la napolitana               Varetes de lluç amb amanida      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Llenties estofades                                             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Truita de pernil dolç amb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enciam</a:t>
                      </a:r>
                      <a: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Plàtan</a:t>
                      </a: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Arròs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verdures                             </a:t>
                      </a:r>
                      <a:r>
                        <a:rPr lang="ca-ES" sz="1050" b="0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(pastanaga, carbassó i pebrot)    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Mandonguilles a la jardinera                             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Kiwi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Mongeta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verda amb patata                                      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Gall dindi a la planxa amb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tomàquet amanit                                                      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FESTIU</a:t>
                      </a: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6119282"/>
                  </a:ext>
                </a:extLst>
              </a:tr>
              <a:tr h="1096222">
                <a:tc>
                  <a:txBody>
                    <a:bodyPr/>
                    <a:lstStyle/>
                    <a:p>
                      <a:pPr algn="ctr"/>
                      <a:r>
                        <a:rPr lang="ca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16 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AL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Macarrons a la </a:t>
                      </a:r>
                      <a:r>
                        <a:rPr lang="ca-ES" sz="1050" b="1" baseline="0" dirty="0" err="1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carbonara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                        Llom a la planxa amb  enciam                                               Poma</a:t>
                      </a:r>
                      <a:endParaRPr lang="ca-ES" sz="1050" b="1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Crema de carbassó                   Hamburguesa de vedella amb xampinyons                                                                             Plàtan</a:t>
                      </a:r>
                      <a:endParaRPr lang="ca-ES" sz="1050" b="1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Arròs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tomàquet                          </a:t>
                      </a:r>
                      <a:r>
                        <a:rPr lang="ca-ES" sz="1050" b="0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             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Llenguado arrebossat amb amanida                  kiwi</a:t>
                      </a:r>
                      <a:endParaRPr lang="ca-ES" sz="1050" b="1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Cigrons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patata                                          Truita francesa amb tomàquet amanit 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ca-ES" sz="1050" b="1" dirty="0" err="1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Fideuà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                                                    Pinxos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de pollastre amb bastonets de  pastanaga                                          Mandarines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6634747"/>
                  </a:ext>
                </a:extLst>
              </a:tr>
              <a:tr h="1096222">
                <a:tc>
                  <a:txBody>
                    <a:bodyPr/>
                    <a:lstStyle/>
                    <a:p>
                      <a:pPr algn="ctr"/>
                      <a:r>
                        <a:rPr lang="ca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23 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AL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27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4427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Tallarines a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la bolonyesa           Croquetes de bacallà amb amanida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Llenties estofades                                   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Truita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francesa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tomàquet amanit                                             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Plàtan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Arròs 3 delícies                                                </a:t>
                      </a:r>
                      <a:r>
                        <a:rPr lang="ca-ES" sz="1050" b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( tonyina,</a:t>
                      </a:r>
                      <a:r>
                        <a:rPr lang="ca-ES" sz="1050" b="0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tomàquet i moresc)   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Calamars a la romana amb bastonets de pastanaga                                          Mandarines                                             </a:t>
                      </a:r>
                      <a:endParaRPr lang="ca-ES" sz="1050" b="0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Pizza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casolana                                                (de pernil o tonyina i formatge) Salsitxes de porc amb enciam                       Plàtan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Bròquil amb patata                                      Pollastre a la planxa amb xampinyons 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3808301"/>
                  </a:ext>
                </a:extLst>
              </a:tr>
            </a:tbl>
          </a:graphicData>
        </a:graphic>
      </p:graphicFrame>
      <p:sp>
        <p:nvSpPr>
          <p:cNvPr id="10" name="Título 6">
            <a:extLst>
              <a:ext uri="{FF2B5EF4-FFF2-40B4-BE49-F238E27FC236}">
                <a16:creationId xmlns:a16="http://schemas.microsoft.com/office/drawing/2014/main" id="{72C80925-D41C-E642-AADA-C83832A9E2EA}"/>
              </a:ext>
            </a:extLst>
          </p:cNvPr>
          <p:cNvSpPr txBox="1">
            <a:spLocks/>
          </p:cNvSpPr>
          <p:nvPr/>
        </p:nvSpPr>
        <p:spPr>
          <a:xfrm>
            <a:off x="516925" y="6124631"/>
            <a:ext cx="4388708" cy="4504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3" name="Imagen 2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95A2F356-D377-AA02-3B99-17C50095DD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7188" y="255662"/>
            <a:ext cx="2121243" cy="56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272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13E068D3-AEAD-4EF7-B2D0-80CFA817B00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t="6901" b="6261"/>
          <a:stretch/>
        </p:blipFill>
        <p:spPr>
          <a:xfrm>
            <a:off x="4089112" y="-924674"/>
            <a:ext cx="8802967" cy="8291245"/>
          </a:xfrm>
          <a:prstGeom prst="rect">
            <a:avLst/>
          </a:prstGeom>
        </p:spPr>
      </p:pic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911600B2-3E98-3745-91DF-303EFB1B2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154022"/>
              </p:ext>
            </p:extLst>
          </p:nvPr>
        </p:nvGraphicFramePr>
        <p:xfrm>
          <a:off x="269175" y="1057043"/>
          <a:ext cx="11579262" cy="4860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5200">
                  <a:extLst>
                    <a:ext uri="{9D8B030D-6E8A-4147-A177-3AD203B41FA5}">
                      <a16:colId xmlns:a16="http://schemas.microsoft.com/office/drawing/2014/main" val="3573711770"/>
                    </a:ext>
                  </a:extLst>
                </a:gridCol>
                <a:gridCol w="2141942">
                  <a:extLst>
                    <a:ext uri="{9D8B030D-6E8A-4147-A177-3AD203B41FA5}">
                      <a16:colId xmlns:a16="http://schemas.microsoft.com/office/drawing/2014/main" val="232374016"/>
                    </a:ext>
                  </a:extLst>
                </a:gridCol>
                <a:gridCol w="2141942">
                  <a:extLst>
                    <a:ext uri="{9D8B030D-6E8A-4147-A177-3AD203B41FA5}">
                      <a16:colId xmlns:a16="http://schemas.microsoft.com/office/drawing/2014/main" val="1014486065"/>
                    </a:ext>
                  </a:extLst>
                </a:gridCol>
                <a:gridCol w="2141942">
                  <a:extLst>
                    <a:ext uri="{9D8B030D-6E8A-4147-A177-3AD203B41FA5}">
                      <a16:colId xmlns:a16="http://schemas.microsoft.com/office/drawing/2014/main" val="360354226"/>
                    </a:ext>
                  </a:extLst>
                </a:gridCol>
                <a:gridCol w="2141942">
                  <a:extLst>
                    <a:ext uri="{9D8B030D-6E8A-4147-A177-3AD203B41FA5}">
                      <a16:colId xmlns:a16="http://schemas.microsoft.com/office/drawing/2014/main" val="4175142413"/>
                    </a:ext>
                  </a:extLst>
                </a:gridCol>
                <a:gridCol w="2086294">
                  <a:extLst>
                    <a:ext uri="{9D8B030D-6E8A-4147-A177-3AD203B41FA5}">
                      <a16:colId xmlns:a16="http://schemas.microsoft.com/office/drawing/2014/main" val="247016097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s-ES" sz="700" b="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700" b="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algn="ctr"/>
                      <a:r>
                        <a:rPr lang="es-ES" b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DILLUNS</a:t>
                      </a: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DIMARTS</a:t>
                      </a: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DIMECRES</a:t>
                      </a: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DIJOUS</a:t>
                      </a: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DIVENDRES</a:t>
                      </a: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617038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es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1100" baseline="0" dirty="0" smtClean="0">
                          <a:solidFill>
                            <a:schemeClr val="bg1"/>
                          </a:solidFill>
                        </a:rPr>
                        <a:t>2 </a:t>
                      </a:r>
                      <a:r>
                        <a:rPr lang="es-ES" sz="1100" dirty="0" smtClean="0">
                          <a:solidFill>
                            <a:schemeClr val="bg1"/>
                          </a:solidFill>
                        </a:rPr>
                        <a:t>AL 6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Espaguetis amb salsa de bolets  Croquetes de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pernil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amb amanida                                             Poma</a:t>
                      </a: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Mongeta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blanca amb patata                            Truita francesa amb formatge i tomàquet amanit                                                             Plàtan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Crema de verdures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Pollastre a la planxa amb saltejat de bolets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Mandarines</a:t>
                      </a:r>
                      <a:endParaRPr lang="ca-ES" sz="1050" b="0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Arròs amb tomàquet                            Lluç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arrebossat amb enciam             Kiwi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Sopa de 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fideus                                             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Llom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al forn amb ceba i pastanaga 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120297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</a:rPr>
                        <a:t>DEL </a:t>
                      </a:r>
                      <a:r>
                        <a:rPr lang="es-ES" sz="1100" dirty="0" smtClean="0">
                          <a:solidFill>
                            <a:schemeClr val="bg1"/>
                          </a:solidFill>
                        </a:rPr>
                        <a:t>9 </a:t>
                      </a:r>
                      <a:r>
                        <a:rPr lang="es-ES" sz="1100" dirty="0">
                          <a:solidFill>
                            <a:schemeClr val="bg1"/>
                          </a:solidFill>
                        </a:rPr>
                        <a:t>AL </a:t>
                      </a:r>
                      <a:r>
                        <a:rPr lang="es-ES" sz="110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Espirals a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la napolitana     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                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luç arrebossat amb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amanida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Llenties estofades                                             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Truita de pernil dolç amb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enciam</a:t>
                      </a:r>
                      <a: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Plàtan</a:t>
                      </a: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Arròs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verdures                             </a:t>
                      </a:r>
                      <a:r>
                        <a:rPr lang="ca-ES" sz="1050" b="0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(pastanaga, carbassó i pebrot)    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Mandonguilles a la jardinera                             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Kiwi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Mongeta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verda amb patata                                      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Gall dindi a la planxa amb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tomàquet amanit                                                      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FESTIU</a:t>
                      </a: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6156217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ca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16 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AL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Macarrons a la </a:t>
                      </a:r>
                      <a:r>
                        <a:rPr lang="ca-ES" sz="1050" b="1" baseline="0" dirty="0" err="1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carbonara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                        Llom a la planxa amb  enciam                                               Poma</a:t>
                      </a:r>
                      <a:endParaRPr lang="ca-ES" sz="1050" b="1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Crema de carbassó                   Hamburguesa de vedella amb xampinyons                                                                             Plàtan</a:t>
                      </a:r>
                      <a:endParaRPr lang="ca-ES" sz="1050" b="1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Arròs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tomàquet                          </a:t>
                      </a:r>
                      <a:r>
                        <a:rPr lang="ca-ES" sz="1050" b="0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             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Llenguado arrebossat amb amanida                  kiwi</a:t>
                      </a:r>
                      <a:endParaRPr lang="ca-ES" sz="1050" b="1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Cigrons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patata                                          Truita francesa amb tomàquet amanit 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ca-ES" sz="1050" b="1" dirty="0" err="1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Fideuà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                                                    Pinxos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de pollastre amb bastonets de  pastanaga                                          Mandarines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1313903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ca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23 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AL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27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F7B1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Espaguetis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la bolonyesa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    Bacallà arrebossat amb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amanida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Llenties estofades                                          Truita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francesa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tomàquet amanit                                                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Plàtan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Arròs 3 delícies                                                </a:t>
                      </a:r>
                      <a:r>
                        <a:rPr lang="ca-ES" sz="1050" b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( tonyina,</a:t>
                      </a:r>
                      <a:r>
                        <a:rPr lang="ca-ES" sz="1050" b="0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tomàquet i moresc)         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Calamars a la romana amb bastonets de pastanaga                                          Mandarines                                             </a:t>
                      </a:r>
                      <a:endParaRPr lang="ca-ES" sz="1050" b="0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Pizza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de pernil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o 4 formatges)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Salsitxes de porc amb enciam                       Plàtan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Bròquil amb patata                                      Pollastre a la planxa amb xampinyons Poma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48627761"/>
                  </a:ext>
                </a:extLst>
              </a:tr>
            </a:tbl>
          </a:graphicData>
        </a:graphic>
      </p:graphicFrame>
      <p:pic>
        <p:nvPicPr>
          <p:cNvPr id="11" name="Imagen 10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45029377-EC21-2941-8D27-7D0A6BC313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7188" y="255662"/>
            <a:ext cx="2121243" cy="56400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03A9892-BB74-792A-1F40-D8F092AF09A5}"/>
              </a:ext>
            </a:extLst>
          </p:cNvPr>
          <p:cNvSpPr txBox="1">
            <a:spLocks/>
          </p:cNvSpPr>
          <p:nvPr/>
        </p:nvSpPr>
        <p:spPr>
          <a:xfrm>
            <a:off x="160678" y="244783"/>
            <a:ext cx="9634892" cy="4439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600" b="1" dirty="0">
                <a:solidFill>
                  <a:srgbClr val="144270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</a:rPr>
              <a:t>MENÚ MENJADOR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8BA1712-2F42-209B-DCFD-EC7CB9C9D50E}"/>
              </a:ext>
            </a:extLst>
          </p:cNvPr>
          <p:cNvSpPr txBox="1">
            <a:spLocks/>
          </p:cNvSpPr>
          <p:nvPr/>
        </p:nvSpPr>
        <p:spPr>
          <a:xfrm>
            <a:off x="160678" y="477628"/>
            <a:ext cx="5099580" cy="5989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100" dirty="0" smtClean="0">
                <a:solidFill>
                  <a:srgbClr val="F7B14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MARÇ </a:t>
            </a:r>
            <a:r>
              <a:rPr lang="es-ES" sz="3100" dirty="0" smtClean="0">
                <a:solidFill>
                  <a:srgbClr val="F7B14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2026 </a:t>
            </a:r>
            <a:r>
              <a:rPr lang="es-ES" sz="3100" dirty="0">
                <a:solidFill>
                  <a:srgbClr val="F7B14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– SENSE GLUTEN</a:t>
            </a:r>
          </a:p>
        </p:txBody>
      </p:sp>
    </p:spTree>
    <p:extLst>
      <p:ext uri="{BB962C8B-B14F-4D97-AF65-F5344CB8AC3E}">
        <p14:creationId xmlns:p14="http://schemas.microsoft.com/office/powerpoint/2010/main" val="1614291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9B6F1DDE-D091-403B-B7BA-9652F68E1C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t="6901" b="6261"/>
          <a:stretch/>
        </p:blipFill>
        <p:spPr>
          <a:xfrm>
            <a:off x="4089112" y="-924674"/>
            <a:ext cx="8802967" cy="8291245"/>
          </a:xfrm>
          <a:prstGeom prst="rect">
            <a:avLst/>
          </a:prstGeom>
        </p:spPr>
      </p:pic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911600B2-3E98-3745-91DF-303EFB1B2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882188"/>
              </p:ext>
            </p:extLst>
          </p:nvPr>
        </p:nvGraphicFramePr>
        <p:xfrm>
          <a:off x="261550" y="1096571"/>
          <a:ext cx="11540976" cy="491722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5200">
                  <a:extLst>
                    <a:ext uri="{9D8B030D-6E8A-4147-A177-3AD203B41FA5}">
                      <a16:colId xmlns:a16="http://schemas.microsoft.com/office/drawing/2014/main" val="3573711770"/>
                    </a:ext>
                  </a:extLst>
                </a:gridCol>
                <a:gridCol w="2138400">
                  <a:extLst>
                    <a:ext uri="{9D8B030D-6E8A-4147-A177-3AD203B41FA5}">
                      <a16:colId xmlns:a16="http://schemas.microsoft.com/office/drawing/2014/main" val="232374016"/>
                    </a:ext>
                  </a:extLst>
                </a:gridCol>
                <a:gridCol w="2119344">
                  <a:extLst>
                    <a:ext uri="{9D8B030D-6E8A-4147-A177-3AD203B41FA5}">
                      <a16:colId xmlns:a16="http://schemas.microsoft.com/office/drawing/2014/main" val="1014486065"/>
                    </a:ext>
                  </a:extLst>
                </a:gridCol>
                <a:gridCol w="2119344">
                  <a:extLst>
                    <a:ext uri="{9D8B030D-6E8A-4147-A177-3AD203B41FA5}">
                      <a16:colId xmlns:a16="http://schemas.microsoft.com/office/drawing/2014/main" val="360354226"/>
                    </a:ext>
                  </a:extLst>
                </a:gridCol>
                <a:gridCol w="2119344">
                  <a:extLst>
                    <a:ext uri="{9D8B030D-6E8A-4147-A177-3AD203B41FA5}">
                      <a16:colId xmlns:a16="http://schemas.microsoft.com/office/drawing/2014/main" val="4175142413"/>
                    </a:ext>
                  </a:extLst>
                </a:gridCol>
                <a:gridCol w="2119344">
                  <a:extLst>
                    <a:ext uri="{9D8B030D-6E8A-4147-A177-3AD203B41FA5}">
                      <a16:colId xmlns:a16="http://schemas.microsoft.com/office/drawing/2014/main" val="2470160979"/>
                    </a:ext>
                  </a:extLst>
                </a:gridCol>
              </a:tblGrid>
              <a:tr h="590106">
                <a:tc>
                  <a:txBody>
                    <a:bodyPr/>
                    <a:lstStyle/>
                    <a:p>
                      <a:pPr algn="ctr"/>
                      <a:endParaRPr lang="es-ES" sz="700" b="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700" b="0" dirty="0"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algn="ctr"/>
                      <a:r>
                        <a:rPr lang="es-ES" b="0" dirty="0"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DILLUNS</a:t>
                      </a: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DIMARTS</a:t>
                      </a: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DIMECRES</a:t>
                      </a: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DIJOUS</a:t>
                      </a:r>
                    </a:p>
                  </a:txBody>
                  <a:tcP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DIVENDRES</a:t>
                      </a:r>
                    </a:p>
                  </a:txBody>
                  <a:tcP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617038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es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1100" baseline="0" dirty="0" smtClean="0">
                          <a:solidFill>
                            <a:schemeClr val="bg1"/>
                          </a:solidFill>
                        </a:rPr>
                        <a:t>2 AL 6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Verdures saltejades 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Broquetes de gall d’indi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462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Sopa de verdures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Pollastre a la planxa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462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Espinacs saltejats amb  panses i pinyons 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Truita francesa  amb pa amb tomàquet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  <a:endParaRPr lang="ca-ES" sz="1050" b="1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462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Mongeta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verda amb patata        Hamburguesa de llenties a la planxa                                Làctic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462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Carbassó farcit de tonyina i verdures gratinat amb formatge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462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313903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es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1100" baseline="0" dirty="0" smtClean="0">
                          <a:solidFill>
                            <a:schemeClr val="bg1"/>
                          </a:solidFill>
                        </a:rPr>
                        <a:t>9 </a:t>
                      </a:r>
                      <a:r>
                        <a:rPr lang="es-ES" sz="1100" dirty="0">
                          <a:solidFill>
                            <a:schemeClr val="bg1"/>
                          </a:solidFill>
                        </a:rPr>
                        <a:t>AL</a:t>
                      </a:r>
                      <a:r>
                        <a:rPr lang="es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1100" baseline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Bròquil amb patata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Hamburguesa de conill a la planxa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</a:p>
                  </a:txBody>
                  <a:tcPr marL="68580" marR="68580" marT="0" marB="0" anchor="ctr">
                    <a:solidFill>
                      <a:srgbClr val="BFBFBF">
                        <a:alpha val="8427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Quinoa amb verdures i gambetes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FBFBF">
                        <a:alpha val="8427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Amanida de ruca, tomàquet i </a:t>
                      </a:r>
                      <a:r>
                        <a:rPr lang="ca-ES" sz="1050" b="1" baseline="0" dirty="0" err="1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mozzarela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Tonyina a la planxa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àctic</a:t>
                      </a: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FBFBF">
                        <a:alpha val="8427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Llenguado al forn amb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patata i verdures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FBFBF">
                        <a:alpha val="8427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FESTIU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FBFBF">
                        <a:alpha val="8427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27761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ca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16 </a:t>
                      </a:r>
                      <a:r>
                        <a:rPr lang="ca-ES" sz="1100" dirty="0">
                          <a:solidFill>
                            <a:schemeClr val="bg1"/>
                          </a:solidFill>
                        </a:rPr>
                        <a:t>AL </a:t>
                      </a:r>
                      <a:r>
                        <a:rPr lang="ca-ES" sz="1100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Minestra de verdura                               Truita francesa                                    Làctic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8386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Salmó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al forn amb patata i verdures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  <a:endParaRPr lang="ca-ES" sz="1050" b="1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8386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Cous </a:t>
                      </a:r>
                      <a:r>
                        <a:rPr lang="ca-ES" sz="1050" b="1" baseline="0" dirty="0" err="1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cous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verdures              Humus amb bastonets de pastanaga Làctic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8386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Pizza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casolana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àctic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8386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Amanida verda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ca-ES" sz="1050" b="1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ruita de carbassó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pa amb tomàquet                                           </a:t>
                      </a:r>
                      <a:b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  <a:endParaRPr lang="ca-ES" sz="1050" b="1" dirty="0" smtClean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alpha val="8386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634747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ca-ES" sz="1100" dirty="0">
                          <a:solidFill>
                            <a:schemeClr val="bg1"/>
                          </a:solidFill>
                        </a:rPr>
                        <a:t>DEL</a:t>
                      </a:r>
                      <a:r>
                        <a:rPr lang="ca-ES" sz="11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a-ES" sz="1100" baseline="0" dirty="0" smtClean="0">
                          <a:solidFill>
                            <a:schemeClr val="bg1"/>
                          </a:solidFill>
                        </a:rPr>
                        <a:t>23 AL 27</a:t>
                      </a:r>
                      <a:endParaRPr lang="es-E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Coliflor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amb patata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Pollastre a la planxa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Làctic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FBFBF">
                        <a:alpha val="838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Amanida de brots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 tendres</a:t>
                      </a:r>
                      <a:b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Crestes de tonyina</a:t>
                      </a:r>
                      <a:b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ca-ES" sz="1050" b="1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ca-ES" sz="1050" b="1" baseline="0" dirty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àctic</a:t>
                      </a:r>
                    </a:p>
                  </a:txBody>
                  <a:tcPr marL="68580" marR="68580" marT="0" marB="0" anchor="ctr">
                    <a:solidFill>
                      <a:srgbClr val="BFBFBF">
                        <a:alpha val="838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Crema </a:t>
                      </a:r>
                      <a:r>
                        <a:rPr lang="ca-ES" sz="1050" b="1" baseline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de carbassa                                        Truita </a:t>
                      </a: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francesa                                   Làctic</a:t>
                      </a:r>
                      <a:endParaRPr lang="ca-ES" sz="1050" b="1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FBFBF">
                        <a:alpha val="838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Pèsols saltejats amb pernil i ceba               Rap a la planxa                                               Làctic</a:t>
                      </a: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FBFBF">
                        <a:alpha val="8386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ca-ES" sz="1050" b="1" baseline="0" dirty="0" smtClean="0">
                          <a:solidFill>
                            <a:srgbClr val="14427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Times New Roman" panose="02020603050405020304" pitchFamily="18" charset="0"/>
                        </a:rPr>
                        <a:t>“Sandwich” de tonyina, ou dur, enciam i tomàquet                                                             Làctic</a:t>
                      </a:r>
                      <a:endParaRPr lang="ca-ES" sz="1050" b="1" baseline="0" dirty="0">
                        <a:solidFill>
                          <a:srgbClr val="14427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BFBFBF">
                        <a:alpha val="8386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2489262"/>
                  </a:ext>
                </a:extLst>
              </a:tr>
            </a:tbl>
          </a:graphicData>
        </a:graphic>
      </p:graphicFrame>
      <p:pic>
        <p:nvPicPr>
          <p:cNvPr id="2" name="Imagen 1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53A4FF73-34C9-5CE8-431D-8F7614D8B9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7188" y="255662"/>
            <a:ext cx="2121243" cy="564001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393EE11B-B984-4ECB-44BF-4CB3F75DBBFC}"/>
              </a:ext>
            </a:extLst>
          </p:cNvPr>
          <p:cNvSpPr txBox="1">
            <a:spLocks/>
          </p:cNvSpPr>
          <p:nvPr/>
        </p:nvSpPr>
        <p:spPr>
          <a:xfrm>
            <a:off x="160678" y="477628"/>
            <a:ext cx="7144690" cy="5989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100" dirty="0" smtClean="0">
                <a:solidFill>
                  <a:srgbClr val="F7B14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MARÇ </a:t>
            </a:r>
            <a:r>
              <a:rPr lang="es-ES" sz="3100" dirty="0" smtClean="0">
                <a:solidFill>
                  <a:srgbClr val="F7B14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2026 </a:t>
            </a:r>
            <a:r>
              <a:rPr lang="es-ES" sz="3100" dirty="0">
                <a:solidFill>
                  <a:srgbClr val="F7B14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– SUGGERIMENTS SOPAR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2BCCC05-79BC-61D6-3754-C8A86549C307}"/>
              </a:ext>
            </a:extLst>
          </p:cNvPr>
          <p:cNvSpPr txBox="1">
            <a:spLocks/>
          </p:cNvSpPr>
          <p:nvPr/>
        </p:nvSpPr>
        <p:spPr>
          <a:xfrm>
            <a:off x="160678" y="244783"/>
            <a:ext cx="9634892" cy="4439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600" b="1" dirty="0">
                <a:solidFill>
                  <a:srgbClr val="144270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</a:rPr>
              <a:t>MENÚ MENJADOR</a:t>
            </a:r>
          </a:p>
        </p:txBody>
      </p:sp>
    </p:spTree>
    <p:extLst>
      <p:ext uri="{BB962C8B-B14F-4D97-AF65-F5344CB8AC3E}">
        <p14:creationId xmlns:p14="http://schemas.microsoft.com/office/powerpoint/2010/main" val="15449960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597</Words>
  <Application>Microsoft Office PowerPoint</Application>
  <PresentationFormat>Pantalla panoràmica</PresentationFormat>
  <Paragraphs>109</Paragraphs>
  <Slides>3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7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Source Sans Pro</vt:lpstr>
      <vt:lpstr>Source Sans Pro Light</vt:lpstr>
      <vt:lpstr>Source Sans Pro SemiBold</vt:lpstr>
      <vt:lpstr>Times New Roman</vt:lpstr>
      <vt:lpstr>Tema de Office</vt:lpstr>
      <vt:lpstr>Presentació del PowerPoint</vt:lpstr>
      <vt:lpstr>Presentació del PowerPoint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Gago</dc:creator>
  <cp:lastModifiedBy>Menjador</cp:lastModifiedBy>
  <cp:revision>124</cp:revision>
  <cp:lastPrinted>2022-09-25T17:47:31Z</cp:lastPrinted>
  <dcterms:created xsi:type="dcterms:W3CDTF">2022-03-11T10:51:07Z</dcterms:created>
  <dcterms:modified xsi:type="dcterms:W3CDTF">2026-02-18T08:01:10Z</dcterms:modified>
</cp:coreProperties>
</file>